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7" r:id="rId2"/>
    <p:sldId id="308" r:id="rId3"/>
    <p:sldId id="529" r:id="rId4"/>
    <p:sldId id="317" r:id="rId5"/>
    <p:sldId id="318" r:id="rId6"/>
    <p:sldId id="53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552" r:id="rId29"/>
    <p:sldId id="553" r:id="rId30"/>
    <p:sldId id="555" r:id="rId31"/>
    <p:sldId id="554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3" r:id="rId49"/>
    <p:sldId id="572" r:id="rId50"/>
    <p:sldId id="574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88" r:id="rId65"/>
    <p:sldId id="589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97" r:id="rId74"/>
    <p:sldId id="598" r:id="rId75"/>
    <p:sldId id="599" r:id="rId76"/>
    <p:sldId id="600" r:id="rId77"/>
    <p:sldId id="601" r:id="rId78"/>
    <p:sldId id="602" r:id="rId79"/>
    <p:sldId id="603" r:id="rId80"/>
    <p:sldId id="604" r:id="rId81"/>
    <p:sldId id="605" r:id="rId82"/>
    <p:sldId id="606" r:id="rId83"/>
    <p:sldId id="607" r:id="rId84"/>
    <p:sldId id="609" r:id="rId85"/>
    <p:sldId id="608" r:id="rId86"/>
    <p:sldId id="610" r:id="rId87"/>
    <p:sldId id="611" r:id="rId88"/>
    <p:sldId id="612" r:id="rId89"/>
    <p:sldId id="613" r:id="rId90"/>
    <p:sldId id="614" r:id="rId91"/>
    <p:sldId id="615" r:id="rId92"/>
    <p:sldId id="616" r:id="rId93"/>
    <p:sldId id="617" r:id="rId94"/>
    <p:sldId id="618" r:id="rId95"/>
    <p:sldId id="619" r:id="rId96"/>
    <p:sldId id="620" r:id="rId97"/>
    <p:sldId id="621" r:id="rId98"/>
    <p:sldId id="622" r:id="rId99"/>
    <p:sldId id="623" r:id="rId100"/>
    <p:sldId id="624" r:id="rId101"/>
    <p:sldId id="625" r:id="rId102"/>
    <p:sldId id="626" r:id="rId103"/>
    <p:sldId id="627" r:id="rId104"/>
    <p:sldId id="628" r:id="rId105"/>
    <p:sldId id="629" r:id="rId106"/>
    <p:sldId id="630" r:id="rId107"/>
    <p:sldId id="631" r:id="rId108"/>
    <p:sldId id="632" r:id="rId109"/>
    <p:sldId id="633" r:id="rId110"/>
    <p:sldId id="634" r:id="rId111"/>
    <p:sldId id="635" r:id="rId112"/>
    <p:sldId id="636" r:id="rId113"/>
    <p:sldId id="637" r:id="rId114"/>
    <p:sldId id="638" r:id="rId115"/>
    <p:sldId id="639" r:id="rId116"/>
    <p:sldId id="640" r:id="rId117"/>
    <p:sldId id="641" r:id="rId118"/>
    <p:sldId id="642" r:id="rId119"/>
    <p:sldId id="643" r:id="rId120"/>
    <p:sldId id="644" r:id="rId121"/>
    <p:sldId id="645" r:id="rId122"/>
    <p:sldId id="646" r:id="rId123"/>
    <p:sldId id="647" r:id="rId124"/>
    <p:sldId id="648" r:id="rId125"/>
    <p:sldId id="649" r:id="rId126"/>
    <p:sldId id="650" r:id="rId127"/>
    <p:sldId id="651" r:id="rId128"/>
    <p:sldId id="652" r:id="rId129"/>
    <p:sldId id="653" r:id="rId130"/>
    <p:sldId id="654" r:id="rId131"/>
    <p:sldId id="655" r:id="rId132"/>
    <p:sldId id="656" r:id="rId133"/>
    <p:sldId id="657" r:id="rId134"/>
    <p:sldId id="658" r:id="rId135"/>
    <p:sldId id="659" r:id="rId136"/>
    <p:sldId id="660" r:id="rId137"/>
    <p:sldId id="661" r:id="rId138"/>
    <p:sldId id="662" r:id="rId139"/>
    <p:sldId id="663" r:id="rId140"/>
    <p:sldId id="664" r:id="rId141"/>
    <p:sldId id="665" r:id="rId142"/>
    <p:sldId id="666" r:id="rId143"/>
    <p:sldId id="667" r:id="rId144"/>
    <p:sldId id="668" r:id="rId145"/>
    <p:sldId id="669" r:id="rId146"/>
    <p:sldId id="670" r:id="rId147"/>
    <p:sldId id="671" r:id="rId148"/>
    <p:sldId id="672" r:id="rId149"/>
    <p:sldId id="673" r:id="rId150"/>
    <p:sldId id="674" r:id="rId151"/>
    <p:sldId id="675" r:id="rId152"/>
    <p:sldId id="528" r:id="rId1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5" pos="1519" userDrawn="1">
          <p15:clr>
            <a:srgbClr val="A4A3A4"/>
          </p15:clr>
        </p15:guide>
        <p15:guide id="13" pos="1451" userDrawn="1">
          <p15:clr>
            <a:srgbClr val="A4A3A4"/>
          </p15:clr>
        </p15:guide>
        <p15:guide id="14" pos="907" userDrawn="1">
          <p15:clr>
            <a:srgbClr val="A4A3A4"/>
          </p15:clr>
        </p15:guide>
        <p15:guide id="15" pos="1111" userDrawn="1">
          <p15:clr>
            <a:srgbClr val="A4A3A4"/>
          </p15:clr>
        </p15:guide>
        <p15:guide id="17" pos="4649" userDrawn="1">
          <p15:clr>
            <a:srgbClr val="A4A3A4"/>
          </p15:clr>
        </p15:guide>
        <p15:guide id="18" pos="1020" userDrawn="1">
          <p15:clr>
            <a:srgbClr val="A4A3A4"/>
          </p15:clr>
        </p15:guide>
        <p15:guide id="19" pos="16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19F"/>
    <a:srgbClr val="9190C6"/>
    <a:srgbClr val="EA5406"/>
    <a:srgbClr val="97D1CD"/>
    <a:srgbClr val="316F6B"/>
    <a:srgbClr val="9DCBB7"/>
    <a:srgbClr val="468268"/>
    <a:srgbClr val="E5F1EC"/>
    <a:srgbClr val="5F5F5F"/>
    <a:srgbClr val="906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 autoAdjust="0"/>
  </p:normalViewPr>
  <p:slideViewPr>
    <p:cSldViewPr showGuides="1">
      <p:cViewPr varScale="1">
        <p:scale>
          <a:sx n="109" d="100"/>
          <a:sy n="109" d="100"/>
        </p:scale>
        <p:origin x="1734" y="108"/>
      </p:cViewPr>
      <p:guideLst>
        <p:guide orient="horz" pos="2183"/>
        <p:guide pos="2880"/>
        <p:guide pos="1519"/>
        <p:guide pos="1451"/>
        <p:guide pos="907"/>
        <p:guide pos="1111"/>
        <p:guide pos="4649"/>
        <p:guide pos="1020"/>
        <p:guide pos="1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15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196752"/>
          </a:xfrm>
          <a:prstGeom prst="rect">
            <a:avLst/>
          </a:prstGeom>
          <a:solidFill>
            <a:srgbClr val="DDE3F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0" y="1186311"/>
            <a:ext cx="9144000" cy="1196752"/>
          </a:xfrm>
          <a:prstGeom prst="rect">
            <a:avLst/>
          </a:prstGeom>
          <a:solidFill>
            <a:srgbClr val="CEEAE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2372622"/>
            <a:ext cx="9144000" cy="1196752"/>
          </a:xfrm>
          <a:prstGeom prst="rect">
            <a:avLst/>
          </a:prstGeom>
          <a:solidFill>
            <a:srgbClr val="EEF2B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 userDrawn="1"/>
        </p:nvSpPr>
        <p:spPr bwMode="auto">
          <a:xfrm>
            <a:off x="0" y="3558933"/>
            <a:ext cx="9144000" cy="1196752"/>
          </a:xfrm>
          <a:prstGeom prst="rect">
            <a:avLst/>
          </a:prstGeom>
          <a:solidFill>
            <a:srgbClr val="FBDDC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0" y="4755685"/>
            <a:ext cx="9144000" cy="2125089"/>
          </a:xfrm>
          <a:prstGeom prst="rect">
            <a:avLst/>
          </a:prstGeom>
          <a:solidFill>
            <a:srgbClr val="EDD6E6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611187" y="549276"/>
            <a:ext cx="7921625" cy="4679950"/>
          </a:xfrm>
          <a:prstGeom prst="roundRect">
            <a:avLst>
              <a:gd name="adj" fmla="val 41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87824" y="800709"/>
            <a:ext cx="5193504" cy="1447444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2819430" y="6302558"/>
            <a:ext cx="5140482" cy="437511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898989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부제목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8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핵심 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971600" y="457594"/>
            <a:ext cx="8178750" cy="5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4" name="타원형 설명선 3"/>
          <p:cNvSpPr/>
          <p:nvPr userDrawn="1"/>
        </p:nvSpPr>
        <p:spPr>
          <a:xfrm>
            <a:off x="565200" y="418877"/>
            <a:ext cx="652107" cy="652107"/>
          </a:xfrm>
          <a:prstGeom prst="wedgeEllipseCallout">
            <a:avLst>
              <a:gd name="adj1" fmla="val 59201"/>
              <a:gd name="adj2" fmla="val 742"/>
            </a:avLst>
          </a:prstGeom>
          <a:solidFill>
            <a:srgbClr val="231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-1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핵심</a:t>
            </a:r>
            <a:r>
              <a:rPr kumimoji="0" lang="en-US" altLang="ko-KR" sz="1400" b="1" i="0" u="none" strike="noStrike" kern="0" cap="none" spc="-1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/>
            </a:r>
            <a:br>
              <a:rPr kumimoji="0" lang="en-US" altLang="ko-KR" sz="1400" b="1" i="0" u="none" strike="noStrike" kern="0" cap="none" spc="-1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ko-KR" altLang="en-US" sz="1400" b="1" i="0" u="none" strike="noStrike" kern="0" cap="none" spc="-1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기능</a:t>
            </a:r>
            <a:endParaRPr kumimoji="0" lang="ko-KR" altLang="en-US" sz="1400" b="1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6638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능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971600" y="457200"/>
            <a:ext cx="8178750" cy="558000"/>
          </a:xfrm>
          <a:prstGeom prst="rect">
            <a:avLst/>
          </a:prstGeom>
          <a:solidFill>
            <a:srgbClr val="DEDE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FFCC"/>
              </a:solidFill>
            </a:endParaRPr>
          </a:p>
        </p:txBody>
      </p:sp>
      <p:sp>
        <p:nvSpPr>
          <p:cNvPr id="8" name="타원형 설명선 7"/>
          <p:cNvSpPr/>
          <p:nvPr userDrawn="1"/>
        </p:nvSpPr>
        <p:spPr>
          <a:xfrm>
            <a:off x="607525" y="417600"/>
            <a:ext cx="652107" cy="652107"/>
          </a:xfrm>
          <a:prstGeom prst="wedgeEllipseCallout">
            <a:avLst>
              <a:gd name="adj1" fmla="val 59201"/>
              <a:gd name="adj2" fmla="val 742"/>
            </a:avLst>
          </a:prstGeom>
          <a:solidFill>
            <a:srgbClr val="8B8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/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형 설명선 8"/>
          <p:cNvSpPr/>
          <p:nvPr userDrawn="1"/>
        </p:nvSpPr>
        <p:spPr>
          <a:xfrm>
            <a:off x="41402" y="417600"/>
            <a:ext cx="652107" cy="652107"/>
          </a:xfrm>
          <a:prstGeom prst="wedgeEllipseCallout">
            <a:avLst>
              <a:gd name="adj1" fmla="val 59201"/>
              <a:gd name="adj2" fmla="val 742"/>
            </a:avLst>
          </a:prstGeom>
          <a:solidFill>
            <a:srgbClr val="231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spc="-150"/>
              <a:t>기능</a:t>
            </a:r>
            <a:r>
              <a:rPr lang="en-US" altLang="ko-KR" sz="1400" b="1" spc="-150"/>
              <a:t/>
            </a:r>
            <a:br>
              <a:rPr lang="en-US" altLang="ko-KR" sz="1400" b="1" spc="-150"/>
            </a:br>
            <a:r>
              <a:rPr lang="ko-KR" altLang="en-US" sz="1400" b="1" spc="-150"/>
              <a:t>실습</a:t>
            </a:r>
            <a:endParaRPr lang="ko-KR" altLang="en-US" sz="1400" b="1" spc="-1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능 향상">
    <p:bg>
      <p:bgPr>
        <a:solidFill>
          <a:srgbClr val="E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flipH="1" flipV="1">
            <a:off x="7753454" y="1570713"/>
            <a:ext cx="571500" cy="213360"/>
          </a:xfrm>
          <a:custGeom>
            <a:avLst/>
            <a:gdLst>
              <a:gd name="connsiteX0" fmla="*/ 0 w 571500"/>
              <a:gd name="connsiteY0" fmla="*/ 205740 h 213360"/>
              <a:gd name="connsiteX1" fmla="*/ 571500 w 571500"/>
              <a:gd name="connsiteY1" fmla="*/ 0 h 213360"/>
              <a:gd name="connsiteX2" fmla="*/ 571500 w 571500"/>
              <a:gd name="connsiteY2" fmla="*/ 213360 h 213360"/>
              <a:gd name="connsiteX3" fmla="*/ 0 w 571500"/>
              <a:gd name="connsiteY3" fmla="*/ 20574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13360">
                <a:moveTo>
                  <a:pt x="0" y="205740"/>
                </a:moveTo>
                <a:lnTo>
                  <a:pt x="571500" y="0"/>
                </a:lnTo>
                <a:lnTo>
                  <a:pt x="571500" y="213360"/>
                </a:lnTo>
                <a:lnTo>
                  <a:pt x="0" y="2057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 userDrawn="1"/>
        </p:nvSpPr>
        <p:spPr>
          <a:xfrm>
            <a:off x="826770" y="246128"/>
            <a:ext cx="571500" cy="213360"/>
          </a:xfrm>
          <a:custGeom>
            <a:avLst/>
            <a:gdLst>
              <a:gd name="connsiteX0" fmla="*/ 0 w 571500"/>
              <a:gd name="connsiteY0" fmla="*/ 205740 h 213360"/>
              <a:gd name="connsiteX1" fmla="*/ 571500 w 571500"/>
              <a:gd name="connsiteY1" fmla="*/ 0 h 213360"/>
              <a:gd name="connsiteX2" fmla="*/ 571500 w 571500"/>
              <a:gd name="connsiteY2" fmla="*/ 213360 h 213360"/>
              <a:gd name="connsiteX3" fmla="*/ 0 w 571500"/>
              <a:gd name="connsiteY3" fmla="*/ 20574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13360">
                <a:moveTo>
                  <a:pt x="0" y="205740"/>
                </a:moveTo>
                <a:lnTo>
                  <a:pt x="571500" y="0"/>
                </a:lnTo>
                <a:lnTo>
                  <a:pt x="571500" y="213360"/>
                </a:lnTo>
                <a:lnTo>
                  <a:pt x="0" y="2057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825567" y="457200"/>
            <a:ext cx="7492867" cy="111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형 설명선 12"/>
          <p:cNvSpPr/>
          <p:nvPr userDrawn="1"/>
        </p:nvSpPr>
        <p:spPr>
          <a:xfrm>
            <a:off x="7372592" y="188640"/>
            <a:ext cx="652107" cy="652107"/>
          </a:xfrm>
          <a:prstGeom prst="wedgeEllipseCallout">
            <a:avLst>
              <a:gd name="adj1" fmla="val -4388"/>
              <a:gd name="adj2" fmla="val 62701"/>
            </a:avLst>
          </a:prstGeom>
          <a:solidFill>
            <a:srgbClr val="58B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타원형 설명선 13"/>
          <p:cNvSpPr/>
          <p:nvPr userDrawn="1"/>
        </p:nvSpPr>
        <p:spPr>
          <a:xfrm>
            <a:off x="6806469" y="188640"/>
            <a:ext cx="652107" cy="652107"/>
          </a:xfrm>
          <a:prstGeom prst="wedgeEllipseCallout">
            <a:avLst>
              <a:gd name="adj1" fmla="val 59201"/>
              <a:gd name="adj2" fmla="val 742"/>
            </a:avLst>
          </a:prstGeom>
          <a:solidFill>
            <a:srgbClr val="231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spc="-150"/>
              <a:t>기능</a:t>
            </a:r>
            <a:r>
              <a:rPr lang="en-US" altLang="ko-KR" sz="1400" b="1" spc="-150"/>
              <a:t/>
            </a:r>
            <a:br>
              <a:rPr lang="en-US" altLang="ko-KR" sz="1400" b="1" spc="-150"/>
            </a:br>
            <a:r>
              <a:rPr lang="ko-KR" altLang="en-US" sz="1400" b="1" spc="-150"/>
              <a:t>향상</a:t>
            </a:r>
            <a:endParaRPr lang="ko-KR" altLang="en-US" sz="1400" b="1" spc="-15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7421277" y="209906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Trebuchet MS" panose="020B0603020202020204" pitchFamily="34" charset="0"/>
              </a:rPr>
              <a:t>skill</a:t>
            </a:r>
          </a:p>
          <a:p>
            <a:pPr algn="ctr"/>
            <a:r>
              <a:rPr lang="en-US" altLang="ko-KR" sz="1600">
                <a:solidFill>
                  <a:srgbClr val="FFFFFF"/>
                </a:solidFill>
                <a:latin typeface="Trebuchet MS" panose="020B0603020202020204" pitchFamily="34" charset="0"/>
              </a:rPr>
              <a:t>up</a:t>
            </a:r>
            <a:endParaRPr lang="ko-KR" altLang="en-US" sz="16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4121" y="457200"/>
            <a:ext cx="7308692" cy="11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능 향상 ■">
    <p:bg>
      <p:bgPr>
        <a:solidFill>
          <a:srgbClr val="E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825567" y="249218"/>
            <a:ext cx="7499387" cy="969635"/>
            <a:chOff x="825567" y="249218"/>
            <a:chExt cx="7499387" cy="969635"/>
          </a:xfrm>
        </p:grpSpPr>
        <p:sp>
          <p:nvSpPr>
            <p:cNvPr id="9" name="자유형 8"/>
            <p:cNvSpPr/>
            <p:nvPr userDrawn="1"/>
          </p:nvSpPr>
          <p:spPr>
            <a:xfrm flipH="1" flipV="1">
              <a:off x="7753454" y="1005493"/>
              <a:ext cx="571500" cy="213360"/>
            </a:xfrm>
            <a:custGeom>
              <a:avLst/>
              <a:gdLst>
                <a:gd name="connsiteX0" fmla="*/ 0 w 571500"/>
                <a:gd name="connsiteY0" fmla="*/ 205740 h 213360"/>
                <a:gd name="connsiteX1" fmla="*/ 571500 w 571500"/>
                <a:gd name="connsiteY1" fmla="*/ 0 h 213360"/>
                <a:gd name="connsiteX2" fmla="*/ 571500 w 571500"/>
                <a:gd name="connsiteY2" fmla="*/ 213360 h 213360"/>
                <a:gd name="connsiteX3" fmla="*/ 0 w 571500"/>
                <a:gd name="connsiteY3" fmla="*/ 20574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13360">
                  <a:moveTo>
                    <a:pt x="0" y="205740"/>
                  </a:moveTo>
                  <a:lnTo>
                    <a:pt x="571500" y="0"/>
                  </a:lnTo>
                  <a:lnTo>
                    <a:pt x="571500" y="21336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 userDrawn="1"/>
          </p:nvSpPr>
          <p:spPr>
            <a:xfrm>
              <a:off x="826770" y="249218"/>
              <a:ext cx="571500" cy="213360"/>
            </a:xfrm>
            <a:custGeom>
              <a:avLst/>
              <a:gdLst>
                <a:gd name="connsiteX0" fmla="*/ 0 w 571500"/>
                <a:gd name="connsiteY0" fmla="*/ 205740 h 213360"/>
                <a:gd name="connsiteX1" fmla="*/ 571500 w 571500"/>
                <a:gd name="connsiteY1" fmla="*/ 0 h 213360"/>
                <a:gd name="connsiteX2" fmla="*/ 571500 w 571500"/>
                <a:gd name="connsiteY2" fmla="*/ 213360 h 213360"/>
                <a:gd name="connsiteX3" fmla="*/ 0 w 571500"/>
                <a:gd name="connsiteY3" fmla="*/ 20574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13360">
                  <a:moveTo>
                    <a:pt x="0" y="205740"/>
                  </a:moveTo>
                  <a:lnTo>
                    <a:pt x="571500" y="0"/>
                  </a:lnTo>
                  <a:lnTo>
                    <a:pt x="571500" y="21336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2"/>
            <p:cNvSpPr>
              <a:spLocks noChangeArrowheads="1"/>
            </p:cNvSpPr>
            <p:nvPr userDrawn="1"/>
          </p:nvSpPr>
          <p:spPr bwMode="auto">
            <a:xfrm>
              <a:off x="825567" y="457200"/>
              <a:ext cx="7499387" cy="5580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FFCC"/>
                </a:solidFill>
              </a:endParaRPr>
            </a:p>
          </p:txBody>
        </p:sp>
      </p:grpSp>
      <p:sp>
        <p:nvSpPr>
          <p:cNvPr id="13" name="타원 12"/>
          <p:cNvSpPr/>
          <p:nvPr userDrawn="1"/>
        </p:nvSpPr>
        <p:spPr>
          <a:xfrm>
            <a:off x="7372592" y="188640"/>
            <a:ext cx="652107" cy="652107"/>
          </a:xfrm>
          <a:prstGeom prst="ellipse">
            <a:avLst/>
          </a:prstGeom>
          <a:solidFill>
            <a:srgbClr val="58B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타원형 설명선 13"/>
          <p:cNvSpPr/>
          <p:nvPr userDrawn="1"/>
        </p:nvSpPr>
        <p:spPr>
          <a:xfrm>
            <a:off x="6806469" y="188640"/>
            <a:ext cx="652107" cy="652107"/>
          </a:xfrm>
          <a:prstGeom prst="wedgeEllipseCallout">
            <a:avLst>
              <a:gd name="adj1" fmla="val 59201"/>
              <a:gd name="adj2" fmla="val 742"/>
            </a:avLst>
          </a:prstGeom>
          <a:solidFill>
            <a:srgbClr val="231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spc="-150"/>
              <a:t>기능</a:t>
            </a:r>
            <a:r>
              <a:rPr lang="en-US" altLang="ko-KR" sz="1400" b="1" spc="-150"/>
              <a:t/>
            </a:r>
            <a:br>
              <a:rPr lang="en-US" altLang="ko-KR" sz="1400" b="1" spc="-150"/>
            </a:br>
            <a:r>
              <a:rPr lang="ko-KR" altLang="en-US" sz="1400" b="1" spc="-150"/>
              <a:t>향상</a:t>
            </a:r>
            <a:endParaRPr lang="ko-KR" altLang="en-US" sz="1400" b="1" spc="-15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7421277" y="209906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Trebuchet MS" panose="020B0603020202020204" pitchFamily="34" charset="0"/>
              </a:rPr>
              <a:t>skill</a:t>
            </a:r>
          </a:p>
          <a:p>
            <a:pPr algn="ctr"/>
            <a:r>
              <a:rPr lang="en-US" altLang="ko-KR" sz="1600">
                <a:solidFill>
                  <a:srgbClr val="FFFFFF"/>
                </a:solidFill>
                <a:latin typeface="Trebuchet MS" panose="020B0603020202020204" pitchFamily="34" charset="0"/>
              </a:rPr>
              <a:t>up</a:t>
            </a:r>
            <a:endParaRPr lang="ko-KR" altLang="en-US" sz="16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0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tabLst>
                <a:tab pos="1260475" algn="l"/>
              </a:tabLst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9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460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331913" y="458830"/>
            <a:ext cx="7200900" cy="549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제목 입력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331913" y="1540637"/>
            <a:ext cx="7200900" cy="15742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0" y="65202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48388-AB97-40CF-A638-1098B6891E0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652026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7010400" y="65202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F9B0B-3488-4FAF-BFCC-5397A9BB2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5" r:id="rId3"/>
    <p:sldLayoutId id="2147483676" r:id="rId4"/>
    <p:sldLayoutId id="2147483683" r:id="rId5"/>
    <p:sldLayoutId id="2147483678" r:id="rId6"/>
    <p:sldLayoutId id="2147483679" r:id="rId7"/>
    <p:sldLayoutId id="2147483680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1" kern="1200" spc="-100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20000"/>
        </a:lnSpc>
        <a:spcBef>
          <a:spcPct val="20000"/>
        </a:spcBef>
        <a:spcAft>
          <a:spcPts val="600"/>
        </a:spcAft>
        <a:buSzPct val="100000"/>
        <a:buFont typeface="Wingdings" panose="05000000000000000000" pitchFamily="2" charset="2"/>
        <a:buChar char="§"/>
        <a:defRPr sz="1800" b="1" kern="1200">
          <a:solidFill>
            <a:schemeClr val="tx1"/>
          </a:solidFill>
          <a:latin typeface="+mj-ea"/>
          <a:ea typeface="+mj-ea"/>
          <a:cs typeface="+mn-cs"/>
        </a:defRPr>
      </a:lvl1pPr>
      <a:lvl2pPr marL="444500" indent="-177800" algn="l" defTabSz="914400" rtl="0" eaLnBrk="1" latinLnBrk="1" hangingPunct="1">
        <a:spcBef>
          <a:spcPct val="20000"/>
        </a:spcBef>
        <a:spcAft>
          <a:spcPts val="300"/>
        </a:spcAft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85738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79388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63638" indent="-1778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5148" userDrawn="1">
          <p15:clr>
            <a:srgbClr val="F26B43"/>
          </p15:clr>
        </p15:guide>
        <p15:guide id="10" pos="1066" userDrawn="1">
          <p15:clr>
            <a:srgbClr val="F26B43"/>
          </p15:clr>
        </p15:guide>
        <p15:guide id="11" pos="1292" userDrawn="1">
          <p15:clr>
            <a:srgbClr val="F26B43"/>
          </p15:clr>
        </p15:guide>
        <p15:guide id="12" pos="1519" userDrawn="1">
          <p15:clr>
            <a:srgbClr val="F26B43"/>
          </p15:clr>
        </p15:guide>
        <p15:guide id="13" orient="horz" pos="799" userDrawn="1">
          <p15:clr>
            <a:srgbClr val="F26B43"/>
          </p15:clr>
        </p15:guide>
        <p15:guide id="14" pos="1746" userDrawn="1">
          <p15:clr>
            <a:srgbClr val="F26B43"/>
          </p15:clr>
        </p15:guide>
        <p15:guide id="15" pos="1973" userDrawn="1">
          <p15:clr>
            <a:srgbClr val="F26B43"/>
          </p15:clr>
        </p15:guide>
        <p15:guide id="16" orient="horz" pos="572" userDrawn="1">
          <p15:clr>
            <a:srgbClr val="F26B43"/>
          </p15:clr>
        </p15:guide>
        <p15:guide id="17" pos="839" userDrawn="1">
          <p15:clr>
            <a:srgbClr val="F26B43"/>
          </p15:clr>
        </p15:guide>
        <p15:guide id="18" orient="horz" pos="1480" userDrawn="1">
          <p15:clr>
            <a:srgbClr val="F26B43"/>
          </p15:clr>
        </p15:guide>
        <p15:guide id="19" orient="horz" pos="3974" userDrawn="1">
          <p15:clr>
            <a:srgbClr val="F26B43"/>
          </p15:clr>
        </p15:guide>
        <p15:guide id="20" orient="horz" pos="3748" userDrawn="1">
          <p15:clr>
            <a:srgbClr val="F26B43"/>
          </p15:clr>
        </p15:guide>
        <p15:guide id="21" orient="horz" pos="3521" userDrawn="1">
          <p15:clr>
            <a:srgbClr val="F26B43"/>
          </p15:clr>
        </p15:guide>
        <p15:guide id="22" orient="horz" pos="1026" userDrawn="1">
          <p15:clr>
            <a:srgbClr val="F26B43"/>
          </p15:clr>
        </p15:guide>
        <p15:guide id="23" orient="horz" pos="1253" userDrawn="1">
          <p15:clr>
            <a:srgbClr val="F26B43"/>
          </p15:clr>
        </p15:guide>
        <p15:guide id="24" pos="5375" userDrawn="1">
          <p15:clr>
            <a:srgbClr val="F26B43"/>
          </p15:clr>
        </p15:guide>
        <p15:guide id="25" pos="385" userDrawn="1">
          <p15:clr>
            <a:srgbClr val="F26B43"/>
          </p15:clr>
        </p15:guide>
        <p15:guide id="26" orient="horz" pos="1706" userDrawn="1">
          <p15:clr>
            <a:srgbClr val="F26B43"/>
          </p15:clr>
        </p15:guide>
        <p15:guide id="27" orient="horz" pos="1933" userDrawn="1">
          <p15:clr>
            <a:srgbClr val="F26B43"/>
          </p15:clr>
        </p15:guide>
        <p15:guide id="28" orient="horz" pos="2387" userDrawn="1">
          <p15:clr>
            <a:srgbClr val="F26B43"/>
          </p15:clr>
        </p15:guide>
        <p15:guide id="29" orient="horz" pos="2614" userDrawn="1">
          <p15:clr>
            <a:srgbClr val="F26B43"/>
          </p15:clr>
        </p15:guide>
        <p15:guide id="30" orient="horz" pos="2840" userDrawn="1">
          <p15:clr>
            <a:srgbClr val="F26B43"/>
          </p15:clr>
        </p15:guide>
        <p15:guide id="31" orient="horz" pos="3067" userDrawn="1">
          <p15:clr>
            <a:srgbClr val="F26B43"/>
          </p15:clr>
        </p15:guide>
        <p15:guide id="32" orient="horz" pos="3294" userDrawn="1">
          <p15:clr>
            <a:srgbClr val="F26B43"/>
          </p15:clr>
        </p15:guide>
        <p15:guide id="33" pos="3107" userDrawn="1">
          <p15:clr>
            <a:srgbClr val="F26B43"/>
          </p15:clr>
        </p15:guide>
        <p15:guide id="34" pos="2653" userDrawn="1">
          <p15:clr>
            <a:srgbClr val="F26B43"/>
          </p15:clr>
        </p15:guide>
        <p15:guide id="35" pos="4921" userDrawn="1">
          <p15:clr>
            <a:srgbClr val="F26B43"/>
          </p15:clr>
        </p15:guide>
        <p15:guide id="36" pos="4694" userDrawn="1">
          <p15:clr>
            <a:srgbClr val="F26B43"/>
          </p15:clr>
        </p15:guide>
        <p15:guide id="37" pos="612" userDrawn="1">
          <p15:clr>
            <a:srgbClr val="F26B43"/>
          </p15:clr>
        </p15:guide>
        <p15:guide id="38" orient="horz" pos="346" userDrawn="1">
          <p15:clr>
            <a:srgbClr val="F26B43"/>
          </p15:clr>
        </p15:guide>
        <p15:guide id="39" orient="horz" pos="119" userDrawn="1">
          <p15:clr>
            <a:srgbClr val="F26B43"/>
          </p15:clr>
        </p15:guide>
        <p15:guide id="40" pos="9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5452" y="17506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나만의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9792" y="2224077"/>
            <a:ext cx="5721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C2361A"/>
                </a:solidFill>
                <a:effectLst/>
                <a:uLnTx/>
                <a:uFillTx/>
              </a:rPr>
              <a:t>Python Game </a:t>
            </a:r>
            <a:r>
              <a:rPr kumimoji="0" lang="ko-KR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C2361A"/>
                </a:solidFill>
                <a:effectLst/>
                <a:uLnTx/>
                <a:uFillTx/>
              </a:rPr>
              <a:t>만들기</a:t>
            </a:r>
            <a:endParaRPr kumimoji="0" lang="ko-KR" altLang="en-US" sz="4400" b="1" i="0" u="none" strike="noStrike" kern="0" cap="none" spc="0" normalizeH="0" baseline="0" noProof="0" dirty="0">
              <a:ln>
                <a:noFill/>
              </a:ln>
              <a:solidFill>
                <a:srgbClr val="C2361A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8116" y="357301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소속</a:t>
            </a: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8116" y="394234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이름</a:t>
            </a: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8116" y="431168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E-mail: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6748"/>
            <a:ext cx="1921936" cy="19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3318083"/>
            <a:ext cx="62204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변수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spam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현재 값은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fizz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eggs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더한다는 것은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fizz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eggs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안에 저장된 값들을 더하기 때문이다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2" y="1071370"/>
            <a:ext cx="6243165" cy="4873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9" y="1735016"/>
            <a:ext cx="2208754" cy="13231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669139"/>
            <a:ext cx="1914635" cy="1605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56092"/>
            <a:ext cx="256584" cy="16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56693"/>
            <a:ext cx="6552728" cy="46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6773"/>
            <a:ext cx="65325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3194448"/>
            <a:ext cx="756318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코드는 심볼이 대문자인지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7" y="3869390"/>
            <a:ext cx="6535298" cy="1312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5270883"/>
            <a:ext cx="756318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코드는 심볼이 소문자인지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81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0728" y="2528900"/>
            <a:ext cx="78517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이전에 정의한 함수를 차례로 호출해서 모드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메시지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 값을 사용자로부터 받는다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8" y="620688"/>
            <a:ext cx="6876764" cy="18271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9" y="3176973"/>
            <a:ext cx="2919163" cy="241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8" y="3418407"/>
            <a:ext cx="6876764" cy="21835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7" y="5601956"/>
            <a:ext cx="6876764" cy="6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95" y="0"/>
            <a:ext cx="5690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260648"/>
            <a:ext cx="3848514" cy="1980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9" y="2564904"/>
            <a:ext cx="1894123" cy="1980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9" y="4869161"/>
            <a:ext cx="3504128" cy="19716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296652"/>
            <a:ext cx="3287251" cy="18974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83" y="2565739"/>
            <a:ext cx="3811546" cy="1930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83" y="4869161"/>
            <a:ext cx="3162418" cy="19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3568" y="5814707"/>
            <a:ext cx="75631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print(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쓰면 자동으로 문자열 끝에 줄 바꿈이나 빈칸을 출력한다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이렇게 자동으로 추가 문자를 붙이지 않게 하려면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sys.stdout.write(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써야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" y="622953"/>
            <a:ext cx="6643591" cy="4657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5904656" cy="11619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7" y="2528900"/>
            <a:ext cx="5920408" cy="17834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7" y="4185085"/>
            <a:ext cx="5920407" cy="16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92705" y="2922879"/>
            <a:ext cx="76877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리버시 게임을 시작할 때 그냥 빈 보드만 있어서는 안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제일 처음 시작에서 각 플레이어는 중앙에 타일을 두 장씩 깔고 시작해야 하므로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이를 설정한다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" y="656692"/>
            <a:ext cx="6643591" cy="483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" y="1268761"/>
            <a:ext cx="6210599" cy="1654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6" y="3993768"/>
            <a:ext cx="6211543" cy="2057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521" y="6051485"/>
            <a:ext cx="768770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getNewBoard(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새 보드 데이터 구조를 만들어서 이를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1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78951" y="3963077"/>
            <a:ext cx="76877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board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구조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플레이어의 타일 그리고 플레이어가 놓고자 하는 위치의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X, 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좌표를 파라미터로 받아서 리버시 게임 규칙에 맞도록 이 위치에 타일을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놓을 수 있으면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반환하고 그렇지 않으면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" y="584683"/>
            <a:ext cx="6916216" cy="34113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1" y="5056524"/>
            <a:ext cx="6909373" cy="6994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108" y="5805264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주어진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X, 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좌표가 유효하다면 이 움직임으로 인해 뒤집힐 상대편 타일의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3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5453" y="5326776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X, 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값을 바꿔서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xdirection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ydirection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지시하는 방향으로 움직여본다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xstart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ystart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값은 변하지 않으므로 원래 어떤 값이었는지 쉽게 알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656692"/>
            <a:ext cx="1819529" cy="266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3" y="1052736"/>
            <a:ext cx="4317702" cy="2664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3" y="3846340"/>
            <a:ext cx="6592851" cy="13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6099" y="4401108"/>
            <a:ext cx="76877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76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줄에서 보드의 이 칸이 내 타일인지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 한 칸씩 빼가면서 반대 방향으로 해서 원래 출발한 곳으로 돌아간다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보드에서 내 타일 사이에 있는 칸을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tilesToFlip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 추가해 간다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" y="671148"/>
            <a:ext cx="6643591" cy="475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9" y="1520788"/>
            <a:ext cx="7922604" cy="12241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8" y="2744923"/>
            <a:ext cx="7955178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7860" y="3240269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getBoardWithValidMoves(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보드의 모든 가능한 위치에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‘.’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표시해서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게임 보드를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" y="404664"/>
            <a:ext cx="6643591" cy="466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" y="1088740"/>
            <a:ext cx="6643591" cy="2181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5" y="3835896"/>
            <a:ext cx="6638951" cy="22486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859" y="6121647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getValidMoves(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아이템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개짜리 리스트의 리스트를 반환하며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플레이어가 움직일 수 있는 모든 유효한 위치의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X, 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좌표를 가지고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58" y="0"/>
            <a:ext cx="567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87859" y="4879561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getScoreOfBoard(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중첩된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문을 써서 보드의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64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칸에 대해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검사해서 각 칸 위에 어떤 타일이 있는지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3" y="584684"/>
            <a:ext cx="6647883" cy="4936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9" y="1268760"/>
            <a:ext cx="7476897" cy="3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2994" y="5517232"/>
            <a:ext cx="768770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딕셔너리 대신 리스트를 썼는데 이렇게 하면 다중 대입을 쓸 수 있기 때문이다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3" y="584684"/>
            <a:ext cx="6647883" cy="4936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" y="1304765"/>
            <a:ext cx="7321535" cy="2603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2" y="3955414"/>
            <a:ext cx="7335671" cy="1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0" y="620688"/>
            <a:ext cx="7089528" cy="2124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0" y="2996951"/>
            <a:ext cx="7089528" cy="1632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0" y="4977172"/>
            <a:ext cx="7089528" cy="1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2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40668"/>
            <a:ext cx="6516724" cy="25922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043" y="3032911"/>
            <a:ext cx="768770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getNewBoard(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호출하면 새로운 보드 데이터 구조를 받는다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9" y="3465004"/>
            <a:ext cx="6516724" cy="1513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9" y="5204361"/>
            <a:ext cx="6516724" cy="15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7" y="368660"/>
            <a:ext cx="6799018" cy="1565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4" y="2168860"/>
            <a:ext cx="6803640" cy="16043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4" y="3856885"/>
            <a:ext cx="6804756" cy="300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991672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turn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‘player’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‘computer’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가질 수 있으며 누구의 차례인지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계속 기록한다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64196"/>
            <a:ext cx="4212468" cy="219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016732"/>
            <a:ext cx="6768752" cy="1813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6952"/>
            <a:ext cx="6768753" cy="29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2902663"/>
            <a:ext cx="76877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257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줄의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문은 계속 루프를 돌면서 플레이어와 컴퓨터가 차례로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수를 두도록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게임이 끝나면 루프에서 빠져나온다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3" y="332656"/>
            <a:ext cx="6373933" cy="25700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93427"/>
            <a:ext cx="6300700" cy="2271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7" y="6164790"/>
            <a:ext cx="69847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플레이어가 자기 차례에서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‘quit’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이라고 입력하면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getPlayerMove(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‘quit’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문자열을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1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2088000"/>
            <a:ext cx="7687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플레이어가 원하는 위치에 놓고 나면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getValidMoves(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호출해서 컴퓨터가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놓을 위치가 있는지 확인한다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584684"/>
            <a:ext cx="2196244" cy="2410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6372708" cy="1096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852936"/>
            <a:ext cx="1692188" cy="2657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7" y="3176972"/>
            <a:ext cx="6368035" cy="17102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0" y="5026517"/>
            <a:ext cx="6367966" cy="10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3548" y="5622339"/>
            <a:ext cx="83529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playAgain(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호출해서 플레이어가 또 게임을 하고 싶다고 하면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playAgain(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반환하면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문에서 빠져나오는데 그 다음에는 더 이상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코드가 없으므로 프로그램을 종료한다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8" y="454060"/>
            <a:ext cx="6746593" cy="3606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7" y="4401108"/>
            <a:ext cx="6746593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55" y="0"/>
            <a:ext cx="53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47864" y="1376772"/>
            <a:ext cx="3672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입력 →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spam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입력 후 엔터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spam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 안에 저장된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‘hello’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보여짐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497899"/>
            <a:ext cx="6239746" cy="53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5" y="1160749"/>
            <a:ext cx="2013536" cy="1332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86" y="1152900"/>
            <a:ext cx="269510" cy="1332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2708920"/>
            <a:ext cx="6239746" cy="491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6" y="3424563"/>
            <a:ext cx="2319750" cy="13005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66" y="3405809"/>
            <a:ext cx="280548" cy="13193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05736" y="3472199"/>
            <a:ext cx="352575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개의 문자열 사이에 공백을 주고 출력하려면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‘Hello’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끝에 있는 작은따옴표 앞에 스페이스를 한 칸 넣어주면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3568" y="2240868"/>
            <a:ext cx="800819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다음과 같이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AISim2.py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만들어보자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File &gt; Save As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클릭한다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파일 이름은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AISim2.py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저장해서 원래의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AISim1.py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에는 영향을 주지 않도록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AISim2.py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수정한 다음 파일을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56693"/>
            <a:ext cx="5544617" cy="396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246013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AISim1.py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프로그램을 수행하면 게임이 끝날 때까지 엔터 키만 몇 번 누르면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게임을 몇 번 수행해서 컴퓨터끼리 어떻게 게임을 하는지 보자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73017"/>
            <a:ext cx="5544617" cy="4301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4149080"/>
            <a:ext cx="80081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AISim2.py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수행하면 이것은 게임을 몇 번 할 것인지 물어본다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drawBoard(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빼고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while True: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루프를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game in range(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numGames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):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바꿨으므로 일일이 엔터를 타이핑하지 않고 게임을 수행할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0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28700"/>
            <a:ext cx="5544617" cy="4038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807214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88" y="0"/>
            <a:ext cx="5408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0891" y="5633994"/>
            <a:ext cx="80081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윈도우에서 다운로드한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설치 파일을 더블클릭하자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제대로 설치했는지 알아보려면 셸에서 다음을 입력해 보면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&gt;&gt;&gt; import pygame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5544617" cy="382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1304764"/>
            <a:ext cx="7244298" cy="42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0891" y="5122187"/>
            <a:ext cx="800819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소프트웨어 라이브러리에 있는 함수를 호출하기 위해 우선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모듈을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가져와야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 sys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from sys import *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라고 쓰면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exit(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같은 경우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sys.exit(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이라고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쓰지 않고 그냥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exit(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라고 쓸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626491"/>
            <a:ext cx="5547294" cy="390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1232757"/>
            <a:ext cx="2898417" cy="2664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4113078"/>
            <a:ext cx="1730869" cy="200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4437112"/>
            <a:ext cx="7158592" cy="6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9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653" y="1901408"/>
            <a:ext cx="66726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모듈을 가져온 다음 다른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함수들을 호출하기 전에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pygame.init(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수행해야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620688"/>
            <a:ext cx="7917721" cy="1280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3117158"/>
            <a:ext cx="7917721" cy="1582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891" y="4722239"/>
            <a:ext cx="79177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set_caption(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객체를 반환해 준다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객체는 윈도우를 나타내며 모든 그리기 함수를 호출할 때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windowSurface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변수를 포함해야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9276" y="5553236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폰트는 글자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숫자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심볼 등을 모두 모아 하나의 스타일로 그려지도록 하는 세트다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" y="678430"/>
            <a:ext cx="6614468" cy="4463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6" y="1736812"/>
            <a:ext cx="7855785" cy="33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5920" y="4977172"/>
            <a:ext cx="800819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basicFont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변수에 저장한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Font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render(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 메소드를 가지고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render(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첫 번째 파라미터는 그릴 문자열이다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두 번째 파라미터는 안티 앨리어싱을 사용할지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안 할지 여부를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결정하는 불리언 값이다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6" y="692696"/>
            <a:ext cx="6774619" cy="39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" y="656692"/>
            <a:ext cx="6984776" cy="14054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" y="2168860"/>
            <a:ext cx="6474332" cy="34195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0" y="5574417"/>
            <a:ext cx="6490138" cy="11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718" y="1880828"/>
            <a:ext cx="800819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중요한 점은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fill(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메소드나 다른 그리기 함수를 호출했다고 해서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화면상의 윈도우는 바뀌지 않는다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함수들은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그림을 그리지만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pygame.display.update(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호출하기 전에는 사용자의 함수에 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객체를 그리지 않는다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" y="404664"/>
            <a:ext cx="7380820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" y="3104964"/>
            <a:ext cx="7380820" cy="17501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4581127"/>
            <a:ext cx="3240360" cy="22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91743" y="3067122"/>
            <a:ext cx="39244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입력을 마친 후의 편집기 창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548680"/>
            <a:ext cx="6239746" cy="459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43723"/>
            <a:ext cx="5083523" cy="1980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7" y="3456688"/>
            <a:ext cx="5156268" cy="2997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25364" y="3984158"/>
            <a:ext cx="269510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[File]-[Save As]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메뉴 선택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파일 이름에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‘hello.py’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입력 </a:t>
            </a:r>
            <a:r>
              <a:rPr lang="ko-KR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저장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3548" y="2395435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pygame.draw.line(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선을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584684"/>
            <a:ext cx="6696744" cy="18107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965109"/>
            <a:ext cx="6696744" cy="1336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540" y="4255185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pygame.draw.circle(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원을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4886069"/>
            <a:ext cx="6696744" cy="1335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548" y="6221371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pygame.draw.ellipse(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타원형을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2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656692"/>
            <a:ext cx="6624736" cy="1587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3548" y="2244025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pygame.draw.rect(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사각형을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1" y="2714265"/>
            <a:ext cx="6623121" cy="1568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556" y="4282371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pixelArray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객체는 색깔 튜플의 리스트의 리스트로 넘겨준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객체를 의미한다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831360"/>
            <a:ext cx="6624736" cy="1342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547" y="6189031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blit(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메소드는 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객체상의 내용을 다른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객체상에 옮겨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91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7" y="728700"/>
            <a:ext cx="6516725" cy="13023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4791" y="2015551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pygame.display.update(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호출하기 전에는 아무것도 화면에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그리지 않는다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6" y="2798875"/>
            <a:ext cx="6516726" cy="12964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3546" y="4070538"/>
            <a:ext cx="80081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pygame.event.get(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pygame.event.Event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객체의 리스트를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6" y="4761148"/>
            <a:ext cx="6516726" cy="13023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3549" y="6063507"/>
            <a:ext cx="86486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이벤트가 발생하면 플레이어가 윈도우를 닫으려고 했음을 알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경우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pygame(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pygame.quit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 ))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파이썬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(sys.exit( ))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모두 끝내는 함수를 호출해야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2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59" y="0"/>
            <a:ext cx="5582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56693"/>
            <a:ext cx="3013711" cy="34203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45124"/>
            <a:ext cx="6876764" cy="11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764704"/>
            <a:ext cx="6516725" cy="1119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" y="2168860"/>
            <a:ext cx="4023683" cy="21016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4329100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사각형이 겹쳤는지 알 수 있는 매우 간단한 규칙은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꼭짓점 중 하나라도 다른 사각형 안에 들어가면 두 사각형은 겹친 것이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63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9552" y="5265204"/>
            <a:ext cx="800819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사각형 안에 들어 있는 점들의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좌표는 사각형의 왼쪽 모서리의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좌표보다 크고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오른쪽 모서리의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좌표보다 작아야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좌표는 사각형 윗부분의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좌표보다 커야 하고 아랫부분의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좌표보다 작아야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조건 중의 하나라도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면 점은 사각형 바깥에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8" y="625522"/>
            <a:ext cx="6009582" cy="16153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8" y="2384884"/>
            <a:ext cx="3660012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9552" y="4941168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부터 윈도우의 크기 사이에서 임의의 좌표를 구하면 어떤 먹이 사각형 같은 경우는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너무 오른쪽으로 치우쳐서 바깥으로 나갈 수도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4" y="663987"/>
            <a:ext cx="6591657" cy="38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584684"/>
            <a:ext cx="7596844" cy="58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8" y="0"/>
            <a:ext cx="5647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74725" y="4962654"/>
            <a:ext cx="51174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print()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함수 이름이고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print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변수 이름이다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2" y="584685"/>
            <a:ext cx="6239747" cy="469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5" y="1087886"/>
            <a:ext cx="6400329" cy="4689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1249" y="1548565"/>
            <a:ext cx="634173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주석은 컴퓨터가 아니라 프로그래머를 위한 부분이다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프로그램의 소스 코드를 보는 사람들에게 이 프로그램이 어떤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작업을 수행하는지를 알려주는 것이다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208630" y="1629988"/>
            <a:ext cx="222892" cy="225113"/>
            <a:chOff x="1439652" y="5442299"/>
            <a:chExt cx="222892" cy="225113"/>
          </a:xfrm>
        </p:grpSpPr>
        <p:sp>
          <p:nvSpPr>
            <p:cNvPr id="26" name="타원 25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16760" y="2123767"/>
            <a:ext cx="222892" cy="225113"/>
            <a:chOff x="1439652" y="5442299"/>
            <a:chExt cx="222892" cy="225113"/>
          </a:xfrm>
        </p:grpSpPr>
        <p:sp>
          <p:nvSpPr>
            <p:cNvPr id="31" name="타원 30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" y="2758518"/>
            <a:ext cx="6277203" cy="4544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7" y="3345712"/>
            <a:ext cx="3612811" cy="8950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131249" y="5043523"/>
            <a:ext cx="222892" cy="225113"/>
            <a:chOff x="1439652" y="5442299"/>
            <a:chExt cx="222892" cy="225113"/>
          </a:xfrm>
        </p:grpSpPr>
        <p:sp>
          <p:nvSpPr>
            <p:cNvPr id="36" name="타원 35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31249" y="4240806"/>
            <a:ext cx="64650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Print()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호출하는 부분으로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괄호 안의 글자를 화면에 보여줌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6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0" y="548680"/>
            <a:ext cx="4534401" cy="24122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2563320"/>
            <a:ext cx="4514218" cy="41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0615" y="1196752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스프라이트는 컴퓨터에 이미지 파일로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BMP, PNG, JPG(JPEG), GIF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지원한다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9" y="656692"/>
            <a:ext cx="6821556" cy="50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6" y="2096853"/>
            <a:ext cx="6826900" cy="496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433" y="2593507"/>
            <a:ext cx="71509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여기에서는 하얀색 플레이어 사각형 대신 작은 사람 스프라이트를 쓰고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초록색 사각형 대신 체리 이미지 스프라이트를 사용하겠다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게임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배경 음악을 틀고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 스프라이트가 체리 스프라이트를 먹으면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사운드 효과를 내도록 하겠다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4" y="3949332"/>
            <a:ext cx="6836082" cy="481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6152" y="4554095"/>
            <a:ext cx="80226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player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객체를 저장하며 현재 플레이어의 위치와 크기를 나타낸다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player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변수는 플레이어의 이미지를 가지고 있지 않고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단지 크기와 위치만 나타낸다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85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3" y="656692"/>
            <a:ext cx="6820612" cy="5039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6441" y="1158283"/>
            <a:ext cx="80226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pygame.transform.scale(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스프라이트 이미지를 확대하거나 줄일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pygame.transform.scale(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객체에 바꿀 크기로 이미지를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그려서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1" y="2660564"/>
            <a:ext cx="6831074" cy="2086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373" y="4761148"/>
            <a:ext cx="832003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pygame.mixer.Sound(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함수를 사용해서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pygame.mixer.Sound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객체를 만든다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메소드를 가지고 있으며 사운드 효과를 재생한다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줄에서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pygame.mixer.music.load(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호출하여 배경 음악을 로드한다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pygame.mixer.music.play(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호출하면 배경 음악을 바로 재생한다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6903" y="2924944"/>
            <a:ext cx="832003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사용자가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키를 눌렀는지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(M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키는 배경 음악을 켜거나 끄도록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.)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musicPlaying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값이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이면 현재 배경 음악을 틀고 있고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음악을 멈추려면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pygame.mixer.music.stop(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호출한다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musicPlaying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값이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이면 현재 배경 음악을 틀고 있지 않은 것이며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음악을 틀려면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pygame.mixer.music.play(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호출한다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3" y="601255"/>
            <a:ext cx="6820613" cy="2323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0" y="4624242"/>
            <a:ext cx="6820613" cy="1402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625" y="6027003"/>
            <a:ext cx="55845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playerStretchedImage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저장된 값은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객체이다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2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4" y="0"/>
            <a:ext cx="563671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28900"/>
            <a:ext cx="3053617" cy="33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2846" y="1898394"/>
            <a:ext cx="8008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도저 게임은 이전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같이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pygame, random, sys, pygame.locals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모듈을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가져온다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" y="668592"/>
            <a:ext cx="6826900" cy="492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7" y="1206043"/>
            <a:ext cx="6696009" cy="6557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4" y="2607441"/>
            <a:ext cx="6817500" cy="4979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" y="3105427"/>
            <a:ext cx="6709810" cy="906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696" y="4011597"/>
            <a:ext cx="81997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쓸 때는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pygame.quit(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sys.exit(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모두 필요하므로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terminate(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함수를 만들어서 이 안에 모두 넣자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7" y="4721366"/>
            <a:ext cx="6696009" cy="9043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086" y="5625672"/>
            <a:ext cx="81997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함수 안에서 무한 루프를 돌면서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KEYDOWN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이벤트가 발생하면 루프에서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빠져나온다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3892" y="1304764"/>
            <a:ext cx="8386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terminate(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함수에서는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pygame.quit(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sys.exit(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호출해서 프로그램을 종료한다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7200800" cy="7052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22257"/>
            <a:ext cx="7200800" cy="12187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229" y="3135234"/>
            <a:ext cx="8386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플레이어가 키를 누르거나 윈도우를 종료할 때까지 계속 프로그램은 기다리고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1" y="3766703"/>
            <a:ext cx="7189349" cy="1446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5213476"/>
            <a:ext cx="8386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플레이어 캐릭터가 악당과 충돌했으면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Baddies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baddie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구조의 리스트이다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7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6876764" cy="4679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6876764" cy="1627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85788"/>
            <a:ext cx="6876764" cy="495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6" y="3825044"/>
            <a:ext cx="6868198" cy="18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35385"/>
            <a:ext cx="6948772" cy="487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04764"/>
            <a:ext cx="7056784" cy="69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760" y="1992876"/>
            <a:ext cx="8386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메인 게임 루프에서는 플레이어의 점수를 증가시키고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이벤트를 처리하고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필요하면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상단에 악당을 추가하고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악당들을 아래로 이동시키며 필요한 모든 것들을 화면에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그린다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679600"/>
            <a:ext cx="5868144" cy="39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692696"/>
            <a:ext cx="6876764" cy="49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9" y="1190117"/>
            <a:ext cx="7195183" cy="9652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528900"/>
            <a:ext cx="7200800" cy="14535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355894"/>
            <a:ext cx="6984776" cy="14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9" y="0"/>
            <a:ext cx="572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620689"/>
            <a:ext cx="6480720" cy="1305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2420888"/>
            <a:ext cx="6480720" cy="4733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2942201"/>
            <a:ext cx="6480720" cy="629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4256833"/>
            <a:ext cx="6480720" cy="15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4684"/>
            <a:ext cx="6920992" cy="1404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84884"/>
            <a:ext cx="6920992" cy="2112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1" y="4893502"/>
            <a:ext cx="6920992" cy="16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69000">
              <a:schemeClr val="accent3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236800"/>
            <a:ext cx="4604993" cy="4286844"/>
          </a:xfrm>
          <a:prstGeom prst="roundRect">
            <a:avLst>
              <a:gd name="adj" fmla="val 3221"/>
            </a:avLst>
          </a:prstGeom>
          <a:effectLst>
            <a:reflection blurRad="6350" stA="52000" endA="300" endPos="20000" dir="5400000" sy="-100000" algn="bl" rotWithShape="0"/>
          </a:effectLst>
          <a:scene3d>
            <a:camera prst="perspectiveContrastingRightFacing" fov="3000000"/>
            <a:lightRig rig="threePt" dir="t">
              <a:rot lat="0" lon="0" rev="0"/>
            </a:lightRig>
          </a:scene3d>
          <a:sp3d extrusionH="254000"/>
        </p:spPr>
      </p:pic>
      <p:sp>
        <p:nvSpPr>
          <p:cNvPr id="3" name="TextBox 2"/>
          <p:cNvSpPr txBox="1"/>
          <p:nvPr/>
        </p:nvSpPr>
        <p:spPr>
          <a:xfrm>
            <a:off x="4391980" y="2456892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mtClean="0">
                <a:ln w="0">
                  <a:noFill/>
                </a:ln>
                <a:gradFill>
                  <a:gsLst>
                    <a:gs pos="21000">
                      <a:srgbClr val="53575C">
                        <a:lumMod val="99000"/>
                        <a:lumOff val="1000"/>
                      </a:srgbClr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glow rad="38100">
                    <a:schemeClr val="bg1"/>
                  </a:glow>
                  <a:outerShdw blurRad="127000" dist="12700" dir="5400000" algn="ctr" rotWithShape="0">
                    <a:schemeClr val="bg1">
                      <a:alpha val="50000"/>
                    </a:schemeClr>
                  </a:outerShdw>
                  <a:reflection blurRad="6350" stA="55000" endA="300" endPos="30000" dir="5400000" sy="-100000" algn="bl" rotWithShape="0"/>
                </a:effectLst>
              </a:rPr>
              <a:t>감사합니다</a:t>
            </a:r>
            <a:endParaRPr lang="ko-KR" altLang="en-US" sz="5400" b="1">
              <a:ln w="0">
                <a:noFill/>
              </a:ln>
              <a:gradFill>
                <a:gsLst>
                  <a:gs pos="21000">
                    <a:srgbClr val="53575C">
                      <a:lumMod val="99000"/>
                      <a:lumOff val="1000"/>
                    </a:srgbClr>
                  </a:gs>
                  <a:gs pos="88000">
                    <a:srgbClr val="C5C7CA"/>
                  </a:gs>
                </a:gsLst>
                <a:lin ang="5400000"/>
              </a:gradFill>
              <a:effectLst>
                <a:glow rad="38100">
                  <a:schemeClr val="bg1"/>
                </a:glow>
                <a:outerShdw blurRad="127000" dist="12700" dir="5400000" algn="ctr" rotWithShape="0">
                  <a:schemeClr val="bg1">
                    <a:alpha val="50000"/>
                  </a:schemeClr>
                </a:outerShdw>
                <a:reflection blurRad="6350" stA="55000" endA="300" endPos="300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357775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소속</a:t>
            </a: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394708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이름</a:t>
            </a: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431642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E-mail: 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81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" y="296652"/>
            <a:ext cx="6277203" cy="484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800708"/>
            <a:ext cx="4948401" cy="289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45024"/>
            <a:ext cx="4948400" cy="30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" y="499191"/>
            <a:ext cx="6277203" cy="4704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9" y="1024963"/>
            <a:ext cx="5929668" cy="4265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31249" y="1533627"/>
            <a:ext cx="56009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주석 부분이다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파이썬에서는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뒤에 나오는 부분은 모두 무시한다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9" y="2210933"/>
            <a:ext cx="5929668" cy="43923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31249" y="2742699"/>
            <a:ext cx="56009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구문 부분이다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random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모듈을 가져오는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9" y="3420006"/>
            <a:ext cx="5929668" cy="43358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31248" y="3858143"/>
            <a:ext cx="6753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guessesTaken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 변수를 생성하고 플레이어가 추측한 숫자를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저장할 것이다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현재는 플레이어가 아무것도 하지 않은 상태이므로 정수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9" y="4734253"/>
            <a:ext cx="5929668" cy="4505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" y="5056753"/>
            <a:ext cx="5932009" cy="34750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31303" y="5507261"/>
            <a:ext cx="64650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print()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괄호 안에 있는 문자를 화면에 보여준다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행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7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행이 실행되면 입력한 이름이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myName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변수에 저장된다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1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053749" y="1232756"/>
            <a:ext cx="66259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randint()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호출하고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 변수에 반환 값을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사이에 있는 정수를 반환하게 되는데 몇 번이고 계속 명령을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내려도 다른 정수를 반환할 것이다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" y="368660"/>
            <a:ext cx="6277203" cy="470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87" y="852687"/>
            <a:ext cx="6012989" cy="434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72" y="2190564"/>
            <a:ext cx="6019504" cy="4463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3749" y="2592197"/>
            <a:ext cx="66259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print()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써서 플레이어에게 환영 인사를 하고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컴퓨터가 현재 무작위 숫자 하나를 생각하고 있다고 말해준다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6" y="3678837"/>
            <a:ext cx="3719753" cy="3026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3176972"/>
            <a:ext cx="6195893" cy="458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6036" y="4533511"/>
            <a:ext cx="25922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반복문에서 조건식에 따른 실행 흐름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187625" y="1574737"/>
            <a:ext cx="47525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플레이어에게 생각한 숫자를 입력하라고 한 후 플레이어가 입력한 숫자를 변수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guess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9182"/>
            <a:ext cx="6277203" cy="468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927726"/>
            <a:ext cx="6408712" cy="6395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86390"/>
            <a:ext cx="6277203" cy="4635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7" y="3117884"/>
            <a:ext cx="6408939" cy="4686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91962" y="3594502"/>
            <a:ext cx="66924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함수가 문자열 값을 정수값으로 변환시켜 정수값 형태로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4401929"/>
            <a:ext cx="6277203" cy="4585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91962" y="5400509"/>
            <a:ext cx="622435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플레이어가 숫자를 대답하면 플레이어가 몇 번째로 대답했는지를 기억해 놓기 위해 대답한 횟수를 하나씩 증가시킨다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7" y="4896453"/>
            <a:ext cx="6408939" cy="4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39752" y="641968"/>
            <a:ext cx="3352469" cy="583858"/>
            <a:chOff x="3071193" y="1095045"/>
            <a:chExt cx="3352469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3071193" y="1192567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Chapter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1203213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파이썬 설치하기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339753" y="1228669"/>
            <a:ext cx="3134460" cy="349719"/>
            <a:chOff x="3071194" y="1095045"/>
            <a:chExt cx="3134460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071194" y="1203213"/>
              <a:ext cx="1170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altLang="ko-KR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Chapter</a:t>
              </a:r>
              <a:endParaRPr lang="ko-KR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4008" y="1203213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상호대화형 셸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2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1601" y="1815370"/>
            <a:ext cx="1489657" cy="349719"/>
            <a:chOff x="3993042" y="1095045"/>
            <a:chExt cx="1489657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4644008" y="1203213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문자열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3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03355" y="2402072"/>
            <a:ext cx="3693812" cy="422018"/>
            <a:chOff x="3234796" y="1095045"/>
            <a:chExt cx="3693812" cy="631388"/>
          </a:xfrm>
        </p:grpSpPr>
        <p:sp>
          <p:nvSpPr>
            <p:cNvPr id="25" name="TextBox 24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44008" y="1203213"/>
              <a:ext cx="2284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숫자 알아맞히기 게임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4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503355" y="2988774"/>
            <a:ext cx="2029895" cy="422018"/>
            <a:chOff x="3234796" y="1095045"/>
            <a:chExt cx="2029895" cy="631388"/>
          </a:xfrm>
        </p:grpSpPr>
        <p:sp>
          <p:nvSpPr>
            <p:cNvPr id="29" name="TextBox 28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44008" y="1203213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-10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조크</a:t>
              </a:r>
              <a:endParaRPr kumimoji="0" lang="ko-KR" altLang="en-US" sz="1800" b="1" i="0" u="none" strike="noStrike" kern="0" cap="none" spc="-10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5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261601" y="3575475"/>
            <a:ext cx="1994604" cy="349719"/>
            <a:chOff x="3993042" y="1095045"/>
            <a:chExt cx="1994604" cy="523220"/>
          </a:xfrm>
        </p:grpSpPr>
        <p:sp>
          <p:nvSpPr>
            <p:cNvPr id="34" name="TextBox 33"/>
            <p:cNvSpPr txBox="1"/>
            <p:nvPr/>
          </p:nvSpPr>
          <p:spPr>
            <a:xfrm>
              <a:off x="4644008" y="1203213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드래곤 왕국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6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503355" y="4162177"/>
            <a:ext cx="3188866" cy="422018"/>
            <a:chOff x="3234796" y="1095045"/>
            <a:chExt cx="3188866" cy="631388"/>
          </a:xfrm>
        </p:grpSpPr>
        <p:sp>
          <p:nvSpPr>
            <p:cNvPr id="37" name="TextBox 36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44008" y="1203213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디버거 사용하기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93042" y="109504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7</a:t>
              </a:r>
              <a:endPara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6748"/>
            <a:ext cx="1885491" cy="189742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363845" y="188678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89539" y="2492381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89539" y="3043821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72190" y="3630523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72190" y="421722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467206" y="5725462"/>
            <a:ext cx="2247903" cy="583858"/>
            <a:chOff x="3234796" y="1095045"/>
            <a:chExt cx="2247903" cy="873520"/>
          </a:xfrm>
        </p:grpSpPr>
        <p:sp>
          <p:nvSpPr>
            <p:cNvPr id="50" name="TextBox 49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44008" y="1203212"/>
              <a:ext cx="838691" cy="616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틱택토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3042" y="1095045"/>
              <a:ext cx="601447" cy="87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10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372190" y="4771798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483938" y="5211277"/>
            <a:ext cx="2029895" cy="583858"/>
            <a:chOff x="3234796" y="1095045"/>
            <a:chExt cx="2029895" cy="873520"/>
          </a:xfrm>
        </p:grpSpPr>
        <p:sp>
          <p:nvSpPr>
            <p:cNvPr id="55" name="TextBox 54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44008" y="1203212"/>
              <a:ext cx="620683" cy="616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행맨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93042" y="1095045"/>
              <a:ext cx="601447" cy="87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9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352773" y="526632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655755" y="4379367"/>
            <a:ext cx="2613820" cy="914689"/>
            <a:chOff x="3234796" y="1203213"/>
            <a:chExt cx="2613820" cy="1368481"/>
          </a:xfrm>
        </p:grpSpPr>
        <p:sp>
          <p:nvSpPr>
            <p:cNvPr id="60" name="TextBox 59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04978" y="1806342"/>
              <a:ext cx="1343638" cy="616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플로우 차트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54012" y="1698175"/>
              <a:ext cx="601447" cy="873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6C5E2"/>
                  </a:solidFill>
                  <a:effectLst/>
                  <a:uLnTx/>
                  <a:uFillTx/>
                </a:rPr>
                <a:t>0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8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52773" y="5781513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3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187624" y="1592796"/>
            <a:ext cx="47525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플레이어가 대답한 숫자가 컴퓨터가 가지고 있는 무작위 숫자보다 작은지를 검사하는 코드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6774"/>
            <a:ext cx="6277203" cy="4709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935402"/>
            <a:ext cx="6107602" cy="6164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2456892"/>
            <a:ext cx="2808312" cy="26260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5916" y="4689140"/>
            <a:ext cx="39892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while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선언처럼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if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선언은 항상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if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키워드와 그 뒤에 조건식 그리고 콜론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:)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으로 되어 있고 그 밑에 코드 블록이 나온다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.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4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187624" y="1808820"/>
            <a:ext cx="727280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플레이어가 대답한 숫자와 컴퓨터가 생각하고 있는 숫자가 같은지를 알아본다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8" y="460499"/>
            <a:ext cx="6278709" cy="4710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09063"/>
            <a:ext cx="7092788" cy="7151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8" y="2312877"/>
            <a:ext cx="6278709" cy="4810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22353"/>
            <a:ext cx="6480720" cy="870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28747"/>
            <a:ext cx="6912768" cy="4922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8" y="4473116"/>
            <a:ext cx="6278709" cy="4655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977172"/>
            <a:ext cx="6480720" cy="461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20310"/>
            <a:ext cx="6480720" cy="6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3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54" y="0"/>
            <a:ext cx="581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8" y="578103"/>
            <a:ext cx="6282719" cy="438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8" y="1196753"/>
            <a:ext cx="7848675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667443"/>
            <a:ext cx="6282384" cy="4763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32756"/>
            <a:ext cx="7483530" cy="1260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2941953"/>
            <a:ext cx="6282384" cy="4510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65004"/>
            <a:ext cx="3708412" cy="23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8" y="0"/>
            <a:ext cx="5802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0648"/>
            <a:ext cx="5904656" cy="435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836712"/>
            <a:ext cx="4896544" cy="14483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60" y="836712"/>
            <a:ext cx="4681640" cy="5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601230"/>
            <a:ext cx="6282384" cy="4515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5" y="1163307"/>
            <a:ext cx="7765087" cy="1833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3429000"/>
            <a:ext cx="4104456" cy="23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656692"/>
            <a:ext cx="6282384" cy="457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196752"/>
            <a:ext cx="6804756" cy="489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1988840"/>
            <a:ext cx="6282384" cy="463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492896"/>
            <a:ext cx="6804756" cy="4985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7" y="3117592"/>
            <a:ext cx="6511162" cy="3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692696"/>
            <a:ext cx="6282384" cy="463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56151"/>
            <a:ext cx="5400600" cy="1888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40968"/>
            <a:ext cx="5400600" cy="192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5111556"/>
            <a:ext cx="2952328" cy="14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39752" y="641967"/>
            <a:ext cx="2411506" cy="523220"/>
            <a:chOff x="3071193" y="1095045"/>
            <a:chExt cx="2411506" cy="468880"/>
          </a:xfrm>
        </p:grpSpPr>
        <p:sp>
          <p:nvSpPr>
            <p:cNvPr id="5" name="TextBox 4"/>
            <p:cNvSpPr txBox="1"/>
            <p:nvPr/>
          </p:nvSpPr>
          <p:spPr>
            <a:xfrm>
              <a:off x="3071193" y="1192567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Chapter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1203213"/>
              <a:ext cx="838691" cy="330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베이글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93042" y="1095045"/>
              <a:ext cx="601447" cy="46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11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339753" y="1228669"/>
            <a:ext cx="3570477" cy="523220"/>
            <a:chOff x="3071194" y="1095045"/>
            <a:chExt cx="3570477" cy="782798"/>
          </a:xfrm>
        </p:grpSpPr>
        <p:sp>
          <p:nvSpPr>
            <p:cNvPr id="15" name="TextBox 14"/>
            <p:cNvSpPr txBox="1"/>
            <p:nvPr/>
          </p:nvSpPr>
          <p:spPr>
            <a:xfrm>
              <a:off x="3071194" y="1203213"/>
              <a:ext cx="1170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altLang="ko-KR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Chapter</a:t>
              </a:r>
              <a:endParaRPr lang="ko-KR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4008" y="1203213"/>
              <a:ext cx="1997663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카르테시안 좌표계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12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1601" y="1815370"/>
            <a:ext cx="1925674" cy="523220"/>
            <a:chOff x="3993042" y="1095045"/>
            <a:chExt cx="1925674" cy="782798"/>
          </a:xfrm>
        </p:grpSpPr>
        <p:sp>
          <p:nvSpPr>
            <p:cNvPr id="22" name="TextBox 21"/>
            <p:cNvSpPr txBox="1"/>
            <p:nvPr/>
          </p:nvSpPr>
          <p:spPr>
            <a:xfrm>
              <a:off x="4644008" y="1203213"/>
              <a:ext cx="1274708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음파탐지기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13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03355" y="2402072"/>
            <a:ext cx="2534841" cy="523220"/>
            <a:chOff x="3234796" y="1095045"/>
            <a:chExt cx="2534841" cy="782798"/>
          </a:xfrm>
        </p:grpSpPr>
        <p:sp>
          <p:nvSpPr>
            <p:cNvPr id="25" name="TextBox 24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44008" y="1203213"/>
              <a:ext cx="1125629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시저 암호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14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503355" y="2988774"/>
            <a:ext cx="2247903" cy="523220"/>
            <a:chOff x="3234796" y="1095045"/>
            <a:chExt cx="2247903" cy="782798"/>
          </a:xfrm>
        </p:grpSpPr>
        <p:sp>
          <p:nvSpPr>
            <p:cNvPr id="29" name="TextBox 28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44008" y="1203213"/>
              <a:ext cx="838691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-10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리버시</a:t>
              </a:r>
              <a:endParaRPr kumimoji="0" lang="ko-KR" altLang="en-US" sz="1800" b="1" i="0" u="none" strike="noStrike" kern="0" cap="none" spc="-10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15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261601" y="3575475"/>
            <a:ext cx="2866637" cy="523220"/>
            <a:chOff x="3993042" y="1095045"/>
            <a:chExt cx="2866637" cy="782798"/>
          </a:xfrm>
        </p:grpSpPr>
        <p:sp>
          <p:nvSpPr>
            <p:cNvPr id="34" name="TextBox 33"/>
            <p:cNvSpPr txBox="1"/>
            <p:nvPr/>
          </p:nvSpPr>
          <p:spPr>
            <a:xfrm>
              <a:off x="4644008" y="1203213"/>
              <a:ext cx="2215671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인공지능 시뮬레이션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16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503355" y="4162177"/>
            <a:ext cx="3624883" cy="523220"/>
            <a:chOff x="3234796" y="1095045"/>
            <a:chExt cx="3624883" cy="782798"/>
          </a:xfrm>
        </p:grpSpPr>
        <p:sp>
          <p:nvSpPr>
            <p:cNvPr id="37" name="TextBox 36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44008" y="1203213"/>
              <a:ext cx="2215671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그래픽과 애니메이션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17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6748"/>
            <a:ext cx="1885491" cy="189742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363845" y="188678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89539" y="2492381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89539" y="3043821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75756" y="3630523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75756" y="421722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467206" y="5725462"/>
            <a:ext cx="2029895" cy="523220"/>
            <a:chOff x="3234796" y="1095045"/>
            <a:chExt cx="2029895" cy="782798"/>
          </a:xfrm>
        </p:grpSpPr>
        <p:sp>
          <p:nvSpPr>
            <p:cNvPr id="50" name="TextBox 49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44008" y="1203213"/>
              <a:ext cx="620683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도저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20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372190" y="4771798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483938" y="5211277"/>
            <a:ext cx="3188866" cy="523220"/>
            <a:chOff x="3234796" y="1095045"/>
            <a:chExt cx="3188866" cy="782798"/>
          </a:xfrm>
        </p:grpSpPr>
        <p:sp>
          <p:nvSpPr>
            <p:cNvPr id="55" name="TextBox 54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44008" y="1203213"/>
              <a:ext cx="1779654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사운드와 이미지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93042" y="109504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19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352773" y="5266325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655755" y="4379367"/>
            <a:ext cx="3118765" cy="854051"/>
            <a:chOff x="3234796" y="1203213"/>
            <a:chExt cx="3118765" cy="1277760"/>
          </a:xfrm>
        </p:grpSpPr>
        <p:sp>
          <p:nvSpPr>
            <p:cNvPr id="60" name="TextBox 59"/>
            <p:cNvSpPr txBox="1"/>
            <p:nvPr/>
          </p:nvSpPr>
          <p:spPr>
            <a:xfrm>
              <a:off x="3234796" y="120321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04978" y="1806343"/>
              <a:ext cx="1848583" cy="55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ko-KR" altLang="en-US" b="1" kern="0" spc="-100" dirty="0" smtClean="0">
                  <a:solidFill>
                    <a:sysClr val="windowText" lastClr="000000"/>
                  </a:solidFill>
                </a:rPr>
                <a:t>충돌 감지와 입력</a:t>
              </a:r>
              <a:endParaRPr lang="ko-KR" altLang="en-US" b="1" kern="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54012" y="1698175"/>
              <a:ext cx="601447" cy="7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B8BC3"/>
                  </a:solidFill>
                  <a:effectLst/>
                  <a:uLnTx/>
                  <a:uFillTx/>
                </a:rPr>
                <a:t>18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8B8BC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52773" y="5781513"/>
            <a:ext cx="11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</a:t>
            </a:r>
            <a:endParaRPr lang="ko-KR" altLang="en-US" sz="28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7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692696"/>
            <a:ext cx="6282384" cy="476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1232756"/>
            <a:ext cx="6803812" cy="944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2420888"/>
            <a:ext cx="6282384" cy="4441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2977530"/>
            <a:ext cx="6803812" cy="671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4293095"/>
            <a:ext cx="6803812" cy="680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4289" y="3730435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플레이어에게 어떤 글씨를 보여준 다음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time.sleep()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함수를 호출한다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552" y="5049179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여기서 또 글씨를 보여주고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 동안 멈춘다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5463436"/>
            <a:ext cx="6803812" cy="9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552" y="1808820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프로그램은 무작위로 어떤 동굴에 친절한 용을 둘 것인지 선택한다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728700"/>
            <a:ext cx="6282384" cy="4708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1268760"/>
            <a:ext cx="6803812" cy="49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2420888"/>
            <a:ext cx="6803812" cy="6859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4552" y="3087996"/>
            <a:ext cx="661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우리가 고른 동굴 번호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‘1’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‘2’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친절한 용이 사는 동굴 번호가 맞는지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4039368"/>
            <a:ext cx="6803812" cy="6838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4552" y="4824445"/>
            <a:ext cx="661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조건문이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if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블록을 수행하지만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그렇지 않으면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else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블록을 수행해라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2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552" y="1808820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줄에서 프로그램이 처음으로 시작된다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" y="752152"/>
            <a:ext cx="6282384" cy="44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5" y="1268760"/>
            <a:ext cx="6802759" cy="4744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2355278"/>
            <a:ext cx="6803812" cy="4974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4552" y="2888940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playAgain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‘yes’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‘y’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면 루프문에 들어간다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" y="3464845"/>
            <a:ext cx="6280887" cy="451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2" y="3959208"/>
            <a:ext cx="6803812" cy="6789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4552" y="4651219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게임을 다 마친 후 플레이어에게 게임을 또 할 것인지 묻는다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8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" y="620688"/>
            <a:ext cx="6288064" cy="4454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24" y="1081616"/>
            <a:ext cx="3758062" cy="53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77" y="0"/>
            <a:ext cx="579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552" y="1808820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문법 에러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(Syntax error) 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프로그램에서 오타를 입력했을 때 발생한다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81" y="728700"/>
            <a:ext cx="6280606" cy="4687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33106" y="1865540"/>
            <a:ext cx="222892" cy="225113"/>
            <a:chOff x="1439652" y="5442299"/>
            <a:chExt cx="222892" cy="225113"/>
          </a:xfrm>
        </p:grpSpPr>
        <p:sp>
          <p:nvSpPr>
            <p:cNvPr id="13" name="타원 12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33106" y="2631729"/>
            <a:ext cx="222892" cy="225113"/>
            <a:chOff x="1439652" y="5442299"/>
            <a:chExt cx="222892" cy="225113"/>
          </a:xfrm>
        </p:grpSpPr>
        <p:sp>
          <p:nvSpPr>
            <p:cNvPr id="18" name="타원 17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54552" y="3501008"/>
            <a:ext cx="222892" cy="225113"/>
            <a:chOff x="1439652" y="5442299"/>
            <a:chExt cx="222892" cy="225113"/>
          </a:xfrm>
        </p:grpSpPr>
        <p:sp>
          <p:nvSpPr>
            <p:cNvPr id="25" name="타원 24"/>
            <p:cNvSpPr/>
            <p:nvPr/>
          </p:nvSpPr>
          <p:spPr>
            <a:xfrm>
              <a:off x="1439652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572544" y="5442299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439652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572544" y="5577412"/>
              <a:ext cx="90000" cy="90000"/>
            </a:xfrm>
            <a:prstGeom prst="ellipse">
              <a:avLst/>
            </a:prstGeom>
            <a:solidFill>
              <a:srgbClr val="8B8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49442" y="2577303"/>
            <a:ext cx="662646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실시간 에러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(Runtime error) 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프로그램을 수행하고 있을 때 발생하는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에러다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62269" y="3433733"/>
            <a:ext cx="69938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의미적 에러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(Semantic error) 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프로그램을 종료하지도 않고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잘 작동하는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것처럼 보이지만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프로그래머가 원하는 대로 작동하지 않는다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79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81" y="728700"/>
            <a:ext cx="6280606" cy="455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94438"/>
            <a:ext cx="3628427" cy="2537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08" y="1594438"/>
            <a:ext cx="5007579" cy="49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552" y="1268760"/>
            <a:ext cx="661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&lt;Stop&gt;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버튼 말고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프로그램을 정상적으로 수행하려면 디버그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컨트롤 윈도우에서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&lt;Go&gt;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버튼을 누르면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" y="739375"/>
            <a:ext cx="6280887" cy="4573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4552" y="1980129"/>
            <a:ext cx="661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프로그램을 수행하고 있을 때 프로그램을 종료하려면 디버그 컨트롤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윈도우에서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&lt;Quit&gt;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버튼을 클릭한다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1" y="2852936"/>
            <a:ext cx="6285006" cy="4512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9" y="3433219"/>
            <a:ext cx="7640493" cy="25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1" y="702131"/>
            <a:ext cx="6285006" cy="458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448780"/>
            <a:ext cx="8244408" cy="43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6" y="0"/>
            <a:ext cx="576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8640"/>
            <a:ext cx="5439534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9" y="764704"/>
            <a:ext cx="6280887" cy="4712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224789"/>
            <a:ext cx="4068452" cy="5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9" y="728700"/>
            <a:ext cx="6280887" cy="4944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1736812"/>
            <a:ext cx="3093456" cy="4124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8" y="1664804"/>
            <a:ext cx="3277057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6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9" y="656692"/>
            <a:ext cx="6280887" cy="4772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376772"/>
            <a:ext cx="5743422" cy="4127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1916832"/>
            <a:ext cx="3822161" cy="47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1" y="592945"/>
            <a:ext cx="6290405" cy="49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340768"/>
            <a:ext cx="6480720" cy="53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9" y="548680"/>
            <a:ext cx="6289017" cy="4813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2011"/>
            <a:ext cx="6172087" cy="5193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76" y="1500910"/>
            <a:ext cx="4647115" cy="5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9" y="476672"/>
            <a:ext cx="6289017" cy="473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67290"/>
            <a:ext cx="5040560" cy="58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91" y="0"/>
            <a:ext cx="578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552" y="1160748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(list) 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다른 여러 개의 값을 포함한다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" y="656692"/>
            <a:ext cx="6280887" cy="4385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" y="1520788"/>
            <a:ext cx="6794878" cy="2512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4551" y="4062554"/>
            <a:ext cx="6614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[ ] 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각괄호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안의 숫자를 인덱스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(index)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라고 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" y="4653136"/>
            <a:ext cx="6280887" cy="455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243557"/>
            <a:ext cx="7200800" cy="10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5616" y="4214908"/>
            <a:ext cx="66140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연산자는 리스트뿐 아니라 문자열에서도 쓸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 어떤 값이 있는지 검사하는 것처럼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 안에 어떤 문자열이 들어 있는지 검사할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280887" cy="458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8007725" cy="24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5616" y="5070129"/>
            <a:ext cx="69847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del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함수나 연산자가 아니라 구문이다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따라서 값을 반환하지 않는다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00708"/>
            <a:ext cx="6280887" cy="457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64804"/>
            <a:ext cx="784813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99592" y="1088740"/>
            <a:ext cx="62204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파이썬 공식 웹사이트에서 다운로드하자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http://www.python.org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0668"/>
            <a:ext cx="6181970" cy="5400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29430"/>
            <a:ext cx="6109962" cy="5168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3608" y="5517232"/>
            <a:ext cx="62204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윈도우용 파이썬을 클릭해서 다운로드한다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6" y="2725393"/>
            <a:ext cx="7009554" cy="25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3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5616" y="6042774"/>
            <a:ext cx="69847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그림 안에 있는 화살표는 안쪽 리스트의 인덱스를 말한다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28700"/>
            <a:ext cx="6280887" cy="458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5" y="1340768"/>
            <a:ext cx="6499085" cy="44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7696" y="1561830"/>
            <a:ext cx="78108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Upper(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메소드는 문자열을 반환하기 때문에 이 자체를 문자열로 사용할 수도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72716"/>
            <a:ext cx="6280887" cy="446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7" y="2015655"/>
            <a:ext cx="8316924" cy="11979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7" y="4293096"/>
            <a:ext cx="8300455" cy="11894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7696" y="3617333"/>
            <a:ext cx="7810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 world!’ .upper(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 WORLD!’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되고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다음 이 문자열에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lower(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메소드를 호출한다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이것은 문자열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 world!’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반환하며 최종 값이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85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7696" y="5013176"/>
            <a:ext cx="78108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reverse(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메소드는 리스트의 아이템 순서를 바꾼다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836712"/>
            <a:ext cx="6282783" cy="465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48780"/>
            <a:ext cx="8247391" cy="33483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7696" y="5538718"/>
            <a:ext cx="78108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append(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메소드는 인자로 받는 값을 리스트 맨 뒤에 붙여준다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4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07604" y="1232756"/>
            <a:ext cx="71666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range(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인자를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넘겨주면 첫 번째 인자에서부터 두 번째 인자 전까지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정수로 된 리스트를 만든다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764704"/>
            <a:ext cx="6282783" cy="451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6" y="1772816"/>
            <a:ext cx="6468316" cy="925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2892556"/>
            <a:ext cx="6282783" cy="4644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1181" y="3472478"/>
            <a:ext cx="279590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문과 동일한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문과 매우 비슷한데 리스트에 대한 아이템에 대해 반복을 수행할 때는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문을 쓰는 편이 훨씬 쉽다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문을 바꿔서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문과 똑같이 동작하도록 만들 수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472478"/>
            <a:ext cx="4689227" cy="298085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3030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7696" y="3539914"/>
            <a:ext cx="781080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75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blanks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 변수를 만들고 문자열을 모두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바꾼다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연산자는 정수뿐만 아니라 문자열에서도 쓸 수 있는데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‘hello’ *3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‘hellohellohello’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이렇게 해서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blanks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secretWord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글자 수만큼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가지게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728700"/>
            <a:ext cx="6282783" cy="464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04764"/>
            <a:ext cx="8091865" cy="2196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550" y="4884258"/>
            <a:ext cx="781080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79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blanks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secretWord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변수에 대해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 ]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쓰고 있는데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blanks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secretWord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리스트가 아니라 문자열이다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그리고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len(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함수도 문자열이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아니라 원래 리스트를 파라미터로 받도록 되어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84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7696" y="2492896"/>
            <a:ext cx="7810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위의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blanks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문자열의 각 문자에 대해 출력하고 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82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print(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end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 인자를 써서 문자열 사이에 빈칸을 출력했다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728700"/>
            <a:ext cx="6282783" cy="451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1376772"/>
            <a:ext cx="7992888" cy="1078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3392996"/>
            <a:ext cx="563958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87288" y="2298621"/>
            <a:ext cx="79067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getGuess(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플레이어가 추측한 글자를 입력할 때 호출한다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플레이어가 추측한 글자를 문자열로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반환하기 전 플레이어가 유효한 문자를 입력했는지도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728700"/>
            <a:ext cx="6282783" cy="4713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8" y="1385483"/>
            <a:ext cx="7920880" cy="792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8" y="3250668"/>
            <a:ext cx="7920880" cy="13228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1425" y="4725144"/>
            <a:ext cx="79067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루프문 안의 코드에서는 플레이어에게 문자를 입력하도록 한 다음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guess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변수에 저장한다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만약 플레이어가 대문자를 입력하면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줄에서 소문자로 바꾼다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6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1425" y="4602033"/>
            <a:ext cx="79067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 조건 모두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아니라면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코드는 끝나지 않고 계속 글자를 입력하라고 할 것이다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 이 세 조건 모두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라면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else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블록의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return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수행해서 루프와 함수에서 빠져나오게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692696"/>
            <a:ext cx="6282783" cy="459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4" y="1376772"/>
            <a:ext cx="5733766" cy="28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368660"/>
            <a:ext cx="6282783" cy="4470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08720"/>
            <a:ext cx="4130179" cy="5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1" y="0"/>
            <a:ext cx="5694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3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6672"/>
            <a:ext cx="6120172" cy="487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1" y="1016732"/>
            <a:ext cx="62204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Mac OS X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용 설치도 윈도우용 설치와 별 차이 없는데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.msi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파일이 아니라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.dmg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파일을 다운로드해서 설치하면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6" y="1787512"/>
            <a:ext cx="6132140" cy="493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2281376"/>
            <a:ext cx="62204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윈도우 터미널을 실행해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시작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보조 프로그램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명령 프롬프트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sudo apt-get install python3.3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입력하고 엔터를 누른다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90343"/>
            <a:ext cx="6120172" cy="477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1" y="3467477"/>
            <a:ext cx="723680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윈도우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XP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&lt;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시작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후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프로그램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Python 3.3 &gt; 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IDLE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클릭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Mac OS X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&lt;Finder Window&gt;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열고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 &gt; Python 3.3 </a:t>
            </a: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IDLE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아이콘 클릭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368660"/>
            <a:ext cx="6282783" cy="459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37" y="799984"/>
            <a:ext cx="4397076" cy="60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701348"/>
            <a:ext cx="6282783" cy="459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36812"/>
            <a:ext cx="5796644" cy="38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620688"/>
            <a:ext cx="6282783" cy="446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448780"/>
            <a:ext cx="3316166" cy="34923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1369422"/>
            <a:ext cx="3291178" cy="47336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6172156"/>
            <a:ext cx="6804756" cy="4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476672"/>
            <a:ext cx="6282783" cy="468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5" y="1088740"/>
            <a:ext cx="3542661" cy="24482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7" y="1092134"/>
            <a:ext cx="3449951" cy="2825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3809519"/>
            <a:ext cx="3419490" cy="26548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7" y="3809519"/>
            <a:ext cx="4408910" cy="26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548680"/>
            <a:ext cx="6282783" cy="4437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2" y="1124744"/>
            <a:ext cx="7032452" cy="2124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3662004"/>
            <a:ext cx="6282783" cy="4510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2" y="4257092"/>
            <a:ext cx="7032452" cy="9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600737"/>
            <a:ext cx="6282783" cy="451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196752"/>
            <a:ext cx="7524836" cy="2028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1580" y="3284984"/>
            <a:ext cx="79067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첫 번째 파라미터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board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문자열로 된 리스트이며 틱택토 보드를 의미한다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두 번째 파라미터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movesList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정수의 리스트이며 마크를 놓을 수 있는 가능한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위치를 말한다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290055"/>
            <a:ext cx="7524836" cy="1263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580" y="5625244"/>
            <a:ext cx="79067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possibleMoves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빈 리스트이면 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len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possibleMoves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else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블록의 코드가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수행될 것이다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06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656692"/>
            <a:ext cx="6282783" cy="4515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4" y="1268760"/>
            <a:ext cx="7506308" cy="2251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4" y="3681185"/>
            <a:ext cx="7506308" cy="27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28700"/>
            <a:ext cx="7560840" cy="25254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5"/>
            <a:ext cx="7560840" cy="17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656693"/>
            <a:ext cx="7610375" cy="2268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248981"/>
            <a:ext cx="7610375" cy="10299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6" y="4113076"/>
            <a:ext cx="7669914" cy="8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0"/>
            <a:ext cx="565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88640"/>
            <a:ext cx="5458587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476672"/>
            <a:ext cx="6282783" cy="441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80728"/>
            <a:ext cx="4356484" cy="56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5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696" y="4935361"/>
            <a:ext cx="79067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함수에서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secretNum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문자열이지 정수가 아니다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742393"/>
            <a:ext cx="6282783" cy="473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1354461"/>
            <a:ext cx="7520737" cy="12961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6" y="2996952"/>
            <a:ext cx="7180479" cy="18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1" y="2888940"/>
            <a:ext cx="66247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getClues(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넘겨준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guess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secretNum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 따라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fermi, pico, bagels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힌트 등을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828771"/>
            <a:ext cx="6282783" cy="439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1478199"/>
            <a:ext cx="7668344" cy="1320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3556669"/>
            <a:ext cx="7668344" cy="2071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5710866"/>
            <a:ext cx="709278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조건문이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guess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있는 숫자 중에서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secretNum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있는 것이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있는지 검사한다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8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578" y="3210995"/>
            <a:ext cx="735183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isOnlyDigits(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그다지 큰 함수는 아니며 플레이어가 입력한 값이 숫자로만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되어 있는지 확인한다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692696"/>
            <a:ext cx="6282783" cy="4589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1304764"/>
            <a:ext cx="7524328" cy="1753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3948912"/>
            <a:ext cx="7524328" cy="15374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578" y="5639532"/>
            <a:ext cx="735183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문에서 검사를 마쳤으면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num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모든 문자가 숫자임을 확인한 것이므로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05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1052736"/>
            <a:ext cx="7524328" cy="1734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6" y="3139311"/>
            <a:ext cx="7525864" cy="31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764704"/>
            <a:ext cx="6282783" cy="440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2" y="1373009"/>
            <a:ext cx="7240424" cy="2344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9" y="4025806"/>
            <a:ext cx="2311270" cy="2672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4443945"/>
            <a:ext cx="7243818" cy="12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764704"/>
            <a:ext cx="6282783" cy="4408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" y="1500727"/>
            <a:ext cx="7187846" cy="1424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140969"/>
            <a:ext cx="7279770" cy="1748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5105932"/>
            <a:ext cx="7279770" cy="12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72" y="0"/>
            <a:ext cx="541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754630"/>
            <a:ext cx="6282783" cy="442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1412776"/>
            <a:ext cx="4852145" cy="3672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3068960"/>
            <a:ext cx="4109880" cy="36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7" y="764704"/>
            <a:ext cx="6282783" cy="450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7" y="1340769"/>
            <a:ext cx="6343719" cy="1184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2" y="2694638"/>
            <a:ext cx="6413626" cy="18165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50" y="4680193"/>
            <a:ext cx="6737663" cy="19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48671" y="2924944"/>
            <a:ext cx="62204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셀에서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2+2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라고 입력하자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548680"/>
            <a:ext cx="6117811" cy="5299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1" y="1135462"/>
            <a:ext cx="6408204" cy="1679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4280571"/>
            <a:ext cx="1716867" cy="1658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3524820"/>
            <a:ext cx="6243165" cy="4802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83868" y="4280571"/>
            <a:ext cx="417646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표현식은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값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(8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같은 정수들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같은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수학 기호들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이루어진다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1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7" y="750700"/>
            <a:ext cx="5803659" cy="16775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" y="2888940"/>
            <a:ext cx="370577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7" y="692696"/>
            <a:ext cx="6282783" cy="471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8" y="1412776"/>
            <a:ext cx="3781953" cy="285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8" y="1808820"/>
            <a:ext cx="2806036" cy="1724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8" y="4113076"/>
            <a:ext cx="3734321" cy="2667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8" y="4509121"/>
            <a:ext cx="3185600" cy="18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44724"/>
            <a:ext cx="1924319" cy="2953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52" y="1304763"/>
            <a:ext cx="4395328" cy="1990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73016"/>
            <a:ext cx="3318896" cy="29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37" y="0"/>
            <a:ext cx="564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620688"/>
            <a:ext cx="5831835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757667"/>
            <a:ext cx="6282783" cy="439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1664804"/>
            <a:ext cx="7776356" cy="34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7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656692"/>
            <a:ext cx="6408712" cy="1008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096075"/>
            <a:ext cx="6408712" cy="1868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1" y="4041068"/>
            <a:ext cx="5184575" cy="11232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5409220"/>
            <a:ext cx="6408712" cy="108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9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476672"/>
            <a:ext cx="6182899" cy="24122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3015853"/>
            <a:ext cx="6182899" cy="16184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0" y="4761204"/>
            <a:ext cx="6174513" cy="20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6428726" cy="1872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4" y="2204864"/>
            <a:ext cx="6445812" cy="139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613259"/>
            <a:ext cx="4500500" cy="31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327460"/>
            <a:ext cx="6588732" cy="21464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8" y="2619045"/>
            <a:ext cx="6608268" cy="1473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237686"/>
            <a:ext cx="6588731" cy="25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48671" y="2276872"/>
            <a:ext cx="62204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5+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표현식이 아니기 때문에 에러가 발생한다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537434"/>
            <a:ext cx="6243165" cy="4792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0" y="1094486"/>
            <a:ext cx="3810532" cy="1038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61" y="978598"/>
            <a:ext cx="341667" cy="1262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3" y="2786492"/>
            <a:ext cx="6243165" cy="487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3449412"/>
            <a:ext cx="1467247" cy="13433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34" y="3611408"/>
            <a:ext cx="1838582" cy="10193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35" y="3559012"/>
            <a:ext cx="352474" cy="11241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7624" y="5006685"/>
            <a:ext cx="62204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변수는 값을 보관하는 상자와 같다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‘spam’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이라고 이름 붙인 변수 안에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라는 값을 저장한다는 의미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620688"/>
            <a:ext cx="6408712" cy="435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268760"/>
            <a:ext cx="4608512" cy="3134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82" y="3248980"/>
            <a:ext cx="3824318" cy="30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4664"/>
            <a:ext cx="6519601" cy="2772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97" y="3176972"/>
            <a:ext cx="73518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이 함수는 플레이어가 다음에 어디로 움직일 것인지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X, Y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좌표를 받는다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문을 계속 돌면서 다음에 음파탐지기를 어디에 놓을 것인지 묻는다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게임을 끝내려면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‘quit’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입력하면 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84168"/>
            <a:ext cx="6519601" cy="1538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5784359"/>
            <a:ext cx="735183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플레이어가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‘quit’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입력하지 않았으면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대해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split( 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수행해서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move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대해 새 리스트를 만들어서 넘긴다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5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7050" y="2384884"/>
            <a:ext cx="735183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playAgain(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플레이어가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‘y’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시작하는 문자열을 입력할 때까지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플레이어에게 또 게임을 할 것인지 묻는다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6652175" cy="1727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0" y="3063729"/>
            <a:ext cx="6656685" cy="473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67" y="3631119"/>
            <a:ext cx="6266359" cy="16340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0" y="5193196"/>
            <a:ext cx="6271031" cy="1514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067228"/>
            <a:ext cx="5292588" cy="16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76672"/>
            <a:ext cx="6012668" cy="25151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104965"/>
            <a:ext cx="6012668" cy="1538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6" y="4762142"/>
            <a:ext cx="6018847" cy="19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7" y="1018200"/>
            <a:ext cx="7595656" cy="17147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7" y="3356992"/>
            <a:ext cx="7595656" cy="9437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7" y="4941168"/>
            <a:ext cx="7595656" cy="12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65" y="0"/>
            <a:ext cx="5669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6012668" cy="439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9" y="1376772"/>
            <a:ext cx="4752528" cy="2491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" y="4509120"/>
            <a:ext cx="8134680" cy="11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584685"/>
            <a:ext cx="6768752" cy="4966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340768"/>
            <a:ext cx="7796787" cy="50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620689"/>
            <a:ext cx="6732748" cy="473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0" y="1268760"/>
            <a:ext cx="7043993" cy="2520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149080"/>
            <a:ext cx="7671193" cy="1498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7" y="5747083"/>
            <a:ext cx="756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〮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getMessage( 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암호화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해독할 메시지를 사용자로부터 받아서 문자열로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반환한다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620688"/>
            <a:ext cx="7573494" cy="13681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988840"/>
            <a:ext cx="7573494" cy="1161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717032"/>
            <a:ext cx="7573494" cy="17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길라잡이 파워포인트 2016 강의 교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강의" id="{29513B43-C45E-4A5E-828B-4D461B36BB20}" vid="{DD17A52A-F3EC-46CE-A4F8-2A0FA02226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2965</TotalTime>
  <Words>2753</Words>
  <Application>Microsoft Office PowerPoint</Application>
  <PresentationFormat>화면 슬라이드 쇼(4:3)</PresentationFormat>
  <Paragraphs>315</Paragraphs>
  <Slides>152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58" baseType="lpstr">
      <vt:lpstr>맑은 고딕</vt:lpstr>
      <vt:lpstr>Arial</vt:lpstr>
      <vt:lpstr>Times New Roman</vt:lpstr>
      <vt:lpstr>Trebuchet MS</vt:lpstr>
      <vt:lpstr>Wingdings</vt:lpstr>
      <vt:lpstr>길라잡이 파워포인트 2016 강의 교안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쿨디자인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정보문화사 파워포인트 2016 길라잡이 강의 교안</dc:title>
  <dc:creator>이상훈</dc:creator>
  <dc:description>Copyright (c) Sanghoon Lee. All Rights Reserved._x000d_
이 문서의 저작권은 이상훈에 있습니다. _x000d_
이상훈의 허가 없이 상업적으로 이용하거나, 재배포는 불법입니다.</dc:description>
  <cp:lastModifiedBy>최동진</cp:lastModifiedBy>
  <cp:revision>1111</cp:revision>
  <dcterms:created xsi:type="dcterms:W3CDTF">2016-05-31T05:47:33Z</dcterms:created>
  <dcterms:modified xsi:type="dcterms:W3CDTF">2016-08-22T08:50:56Z</dcterms:modified>
</cp:coreProperties>
</file>